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715000" type="screen16x10"/>
  <p:notesSz cx="9144000" cy="5715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32" d="100"/>
          <a:sy n="132" d="100"/>
        </p:scale>
        <p:origin x="-978" y="-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771650"/>
            <a:ext cx="7772400" cy="1200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200400"/>
            <a:ext cx="6400800" cy="1428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rgbClr val="890A0A"/>
                </a:solidFill>
                <a:latin typeface="Kollektif"/>
                <a:cs typeface="Kollekt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rgbClr val="890A0A"/>
                </a:solidFill>
                <a:latin typeface="Kollektif"/>
                <a:cs typeface="Kollekt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314450"/>
            <a:ext cx="3977640" cy="3771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 u="heavy">
                <a:solidFill>
                  <a:srgbClr val="890A0A"/>
                </a:solidFill>
                <a:latin typeface="Kollektif"/>
                <a:cs typeface="Kollekt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7574" y="219453"/>
            <a:ext cx="812885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 u="heavy">
                <a:solidFill>
                  <a:srgbClr val="890A0A"/>
                </a:solidFill>
                <a:latin typeface="Kollektif"/>
                <a:cs typeface="Kollekt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6684" y="1080516"/>
            <a:ext cx="8150631" cy="19170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Georgia"/>
                <a:cs typeface="Georgi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5314950"/>
            <a:ext cx="292608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7/31/2017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5314950"/>
            <a:ext cx="2103120" cy="285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59864" y="970448"/>
            <a:ext cx="0" cy="3368040"/>
          </a:xfrm>
          <a:custGeom>
            <a:avLst/>
            <a:gdLst/>
            <a:ahLst/>
            <a:cxnLst/>
            <a:rect l="l" t="t" r="r" b="b"/>
            <a:pathLst>
              <a:path h="3368040">
                <a:moveTo>
                  <a:pt x="0" y="0"/>
                </a:moveTo>
                <a:lnTo>
                  <a:pt x="0" y="3367544"/>
                </a:lnTo>
              </a:path>
            </a:pathLst>
          </a:custGeom>
          <a:ln w="3175">
            <a:solidFill>
              <a:srgbClr val="00683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59864" y="970451"/>
            <a:ext cx="0" cy="3368040"/>
          </a:xfrm>
          <a:custGeom>
            <a:avLst/>
            <a:gdLst/>
            <a:ahLst/>
            <a:cxnLst/>
            <a:rect l="l" t="t" r="r" b="b"/>
            <a:pathLst>
              <a:path h="3368040">
                <a:moveTo>
                  <a:pt x="0" y="0"/>
                </a:moveTo>
                <a:lnTo>
                  <a:pt x="0" y="3367544"/>
                </a:lnTo>
              </a:path>
            </a:pathLst>
          </a:custGeom>
          <a:ln w="12700">
            <a:solidFill>
              <a:srgbClr val="006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29785" y="4896296"/>
            <a:ext cx="226250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75" dirty="0">
                <a:solidFill>
                  <a:srgbClr val="221F1F"/>
                </a:solidFill>
                <a:latin typeface="Moon"/>
                <a:cs typeface="Moon"/>
              </a:rPr>
              <a:t>p r </a:t>
            </a:r>
            <a:r>
              <a:rPr sz="2500" b="0" spc="-100" dirty="0">
                <a:solidFill>
                  <a:srgbClr val="221F1F"/>
                </a:solidFill>
                <a:latin typeface="Moon"/>
                <a:cs typeface="Moon"/>
              </a:rPr>
              <a:t>o </a:t>
            </a:r>
            <a:r>
              <a:rPr sz="2500" b="0" spc="-70" dirty="0">
                <a:solidFill>
                  <a:srgbClr val="221F1F"/>
                </a:solidFill>
                <a:latin typeface="Moon"/>
                <a:cs typeface="Moon"/>
              </a:rPr>
              <a:t>v </a:t>
            </a:r>
            <a:r>
              <a:rPr sz="2500" b="0" spc="-35" dirty="0">
                <a:solidFill>
                  <a:srgbClr val="221F1F"/>
                </a:solidFill>
                <a:latin typeface="Moon"/>
                <a:cs typeface="Moon"/>
              </a:rPr>
              <a:t>i </a:t>
            </a:r>
            <a:r>
              <a:rPr sz="2500" b="0" spc="-85" dirty="0">
                <a:solidFill>
                  <a:srgbClr val="221F1F"/>
                </a:solidFill>
                <a:latin typeface="Moon"/>
                <a:cs typeface="Moon"/>
              </a:rPr>
              <a:t>d </a:t>
            </a:r>
            <a:r>
              <a:rPr sz="2500" b="0" spc="-35" dirty="0">
                <a:solidFill>
                  <a:srgbClr val="221F1F"/>
                </a:solidFill>
                <a:latin typeface="Moon"/>
                <a:cs typeface="Moon"/>
              </a:rPr>
              <a:t>i </a:t>
            </a:r>
            <a:r>
              <a:rPr sz="2500" b="0" spc="-90" dirty="0">
                <a:solidFill>
                  <a:srgbClr val="221F1F"/>
                </a:solidFill>
                <a:latin typeface="Moon"/>
                <a:cs typeface="Moon"/>
              </a:rPr>
              <a:t>n</a:t>
            </a:r>
            <a:r>
              <a:rPr sz="2500" b="0" spc="325" dirty="0">
                <a:solidFill>
                  <a:srgbClr val="221F1F"/>
                </a:solidFill>
                <a:latin typeface="Moon"/>
                <a:cs typeface="Moon"/>
              </a:rPr>
              <a:t> </a:t>
            </a:r>
            <a:r>
              <a:rPr sz="2500" b="0" spc="-90" dirty="0">
                <a:solidFill>
                  <a:srgbClr val="221F1F"/>
                </a:solidFill>
                <a:latin typeface="Moon"/>
                <a:cs typeface="Moon"/>
              </a:rPr>
              <a:t>g</a:t>
            </a:r>
            <a:endParaRPr sz="2500">
              <a:latin typeface="Moon"/>
              <a:cs typeface="Moo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096650" y="4896296"/>
            <a:ext cx="104521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b="0" spc="-85" dirty="0">
                <a:solidFill>
                  <a:srgbClr val="221F1F"/>
                </a:solidFill>
                <a:latin typeface="Moon"/>
                <a:cs typeface="Moon"/>
              </a:rPr>
              <a:t>d </a:t>
            </a:r>
            <a:r>
              <a:rPr sz="2500" b="0" spc="-80" dirty="0">
                <a:solidFill>
                  <a:srgbClr val="221F1F"/>
                </a:solidFill>
                <a:latin typeface="Moon"/>
                <a:cs typeface="Moon"/>
              </a:rPr>
              <a:t>a </a:t>
            </a:r>
            <a:r>
              <a:rPr sz="2500" b="0" spc="-65" dirty="0">
                <a:solidFill>
                  <a:srgbClr val="221F1F"/>
                </a:solidFill>
                <a:latin typeface="Moon"/>
                <a:cs typeface="Moon"/>
              </a:rPr>
              <a:t>t</a:t>
            </a:r>
            <a:r>
              <a:rPr sz="2500" b="0" spc="35" dirty="0">
                <a:solidFill>
                  <a:srgbClr val="221F1F"/>
                </a:solidFill>
                <a:latin typeface="Moon"/>
                <a:cs typeface="Moon"/>
              </a:rPr>
              <a:t> </a:t>
            </a:r>
            <a:r>
              <a:rPr sz="2500" b="0" spc="-80" dirty="0">
                <a:solidFill>
                  <a:srgbClr val="221F1F"/>
                </a:solidFill>
                <a:latin typeface="Moon"/>
                <a:cs typeface="Moon"/>
              </a:rPr>
              <a:t>a</a:t>
            </a:r>
            <a:endParaRPr sz="2500">
              <a:latin typeface="Moon"/>
              <a:cs typeface="Moon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152570" y="932372"/>
            <a:ext cx="2553970" cy="159385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9215" marR="5080" indent="-57150">
              <a:lnSpc>
                <a:spcPct val="111700"/>
              </a:lnSpc>
              <a:spcBef>
                <a:spcPts val="380"/>
              </a:spcBef>
            </a:pPr>
            <a:r>
              <a:rPr sz="3000" u="none" spc="-5" dirty="0">
                <a:solidFill>
                  <a:srgbClr val="000000"/>
                </a:solidFill>
                <a:latin typeface="Georgia"/>
                <a:cs typeface="Georgia"/>
              </a:rPr>
              <a:t>Students:  Quyen </a:t>
            </a:r>
            <a:r>
              <a:rPr sz="3000" u="none" dirty="0">
                <a:solidFill>
                  <a:srgbClr val="000000"/>
                </a:solidFill>
                <a:latin typeface="Georgia"/>
                <a:cs typeface="Georgia"/>
              </a:rPr>
              <a:t>Hoang  </a:t>
            </a:r>
            <a:r>
              <a:rPr sz="3000" u="none" spc="-5" dirty="0">
                <a:solidFill>
                  <a:srgbClr val="000000"/>
                </a:solidFill>
                <a:latin typeface="Georgia"/>
                <a:cs typeface="Georgia"/>
              </a:rPr>
              <a:t>Carl</a:t>
            </a:r>
            <a:r>
              <a:rPr sz="3000" u="none" spc="-100" dirty="0">
                <a:solidFill>
                  <a:srgbClr val="000000"/>
                </a:solidFill>
                <a:latin typeface="Georgia"/>
                <a:cs typeface="Georgia"/>
              </a:rPr>
              <a:t> </a:t>
            </a:r>
            <a:r>
              <a:rPr sz="3000" u="none" spc="-5" dirty="0">
                <a:solidFill>
                  <a:srgbClr val="000000"/>
                </a:solidFill>
                <a:latin typeface="Georgia"/>
                <a:cs typeface="Georgia"/>
              </a:rPr>
              <a:t>Demolder</a:t>
            </a:r>
            <a:endParaRPr sz="3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79621" y="2652456"/>
            <a:ext cx="3560445" cy="265049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3000" spc="-5" dirty="0">
                <a:latin typeface="Georgia"/>
                <a:cs typeface="Georgia"/>
              </a:rPr>
              <a:t>Mentors:</a:t>
            </a:r>
            <a:endParaRPr sz="3000">
              <a:latin typeface="Georgia"/>
              <a:cs typeface="Georgia"/>
            </a:endParaRPr>
          </a:p>
          <a:p>
            <a:pPr marL="26670" marR="528320" indent="5080">
              <a:lnSpc>
                <a:spcPct val="105700"/>
              </a:lnSpc>
              <a:spcBef>
                <a:spcPts val="560"/>
              </a:spcBef>
            </a:pPr>
            <a:r>
              <a:rPr sz="3000" spc="-5" dirty="0">
                <a:latin typeface="Georgia"/>
                <a:cs typeface="Georgia"/>
              </a:rPr>
              <a:t>Moran </a:t>
            </a:r>
            <a:r>
              <a:rPr sz="3000" dirty="0">
                <a:latin typeface="Georgia"/>
                <a:cs typeface="Georgia"/>
              </a:rPr>
              <a:t>Amit,</a:t>
            </a:r>
            <a:r>
              <a:rPr sz="3000" spc="-95" dirty="0">
                <a:latin typeface="Georgia"/>
                <a:cs typeface="Georgia"/>
              </a:rPr>
              <a:t> </a:t>
            </a:r>
            <a:r>
              <a:rPr sz="3000" dirty="0">
                <a:latin typeface="Georgia"/>
                <a:cs typeface="Georgia"/>
              </a:rPr>
              <a:t>PhD  Prof. Tina</a:t>
            </a:r>
            <a:r>
              <a:rPr sz="3000" spc="-100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Ng</a:t>
            </a:r>
            <a:endParaRPr sz="3000">
              <a:latin typeface="Georgia"/>
              <a:cs typeface="Georgia"/>
            </a:endParaRPr>
          </a:p>
          <a:p>
            <a:pPr marL="31750">
              <a:lnSpc>
                <a:spcPct val="100000"/>
              </a:lnSpc>
              <a:spcBef>
                <a:spcPts val="204"/>
              </a:spcBef>
            </a:pPr>
            <a:r>
              <a:rPr sz="3000" dirty="0">
                <a:latin typeface="Georgia"/>
                <a:cs typeface="Georgia"/>
              </a:rPr>
              <a:t>Prof. Hari</a:t>
            </a:r>
            <a:r>
              <a:rPr sz="3000" spc="-105" dirty="0">
                <a:latin typeface="Georgia"/>
                <a:cs typeface="Georgia"/>
              </a:rPr>
              <a:t> </a:t>
            </a:r>
            <a:r>
              <a:rPr sz="3000" spc="-5" dirty="0">
                <a:latin typeface="Georgia"/>
                <a:cs typeface="Georgia"/>
              </a:rPr>
              <a:t>Garudadri</a:t>
            </a:r>
            <a:endParaRPr sz="3000">
              <a:latin typeface="Georgia"/>
              <a:cs typeface="Georgia"/>
            </a:endParaRPr>
          </a:p>
          <a:p>
            <a:pPr marL="179070">
              <a:lnSpc>
                <a:spcPct val="100000"/>
              </a:lnSpc>
              <a:spcBef>
                <a:spcPts val="1325"/>
              </a:spcBef>
              <a:tabLst>
                <a:tab pos="898525" algn="l"/>
              </a:tabLst>
            </a:pPr>
            <a:r>
              <a:rPr sz="2500" b="0" spc="-65" dirty="0">
                <a:solidFill>
                  <a:srgbClr val="221F1F"/>
                </a:solidFill>
                <a:latin typeface="Moon"/>
                <a:cs typeface="Moon"/>
              </a:rPr>
              <a:t>t</a:t>
            </a:r>
            <a:r>
              <a:rPr sz="2500" b="0" spc="-15" dirty="0">
                <a:solidFill>
                  <a:srgbClr val="221F1F"/>
                </a:solidFill>
                <a:latin typeface="Moon"/>
                <a:cs typeface="Moon"/>
              </a:rPr>
              <a:t> </a:t>
            </a:r>
            <a:r>
              <a:rPr sz="2500" b="0" spc="-100" dirty="0">
                <a:solidFill>
                  <a:srgbClr val="221F1F"/>
                </a:solidFill>
                <a:latin typeface="Moon"/>
                <a:cs typeface="Moon"/>
              </a:rPr>
              <a:t>o	</a:t>
            </a:r>
            <a:r>
              <a:rPr sz="2500" b="0" spc="-65" dirty="0">
                <a:solidFill>
                  <a:srgbClr val="221F1F"/>
                </a:solidFill>
                <a:latin typeface="Moon"/>
                <a:cs typeface="Moon"/>
              </a:rPr>
              <a:t>t </a:t>
            </a:r>
            <a:r>
              <a:rPr sz="2500" b="0" spc="-100" dirty="0">
                <a:solidFill>
                  <a:srgbClr val="221F1F"/>
                </a:solidFill>
                <a:latin typeface="Moon"/>
                <a:cs typeface="Moon"/>
              </a:rPr>
              <a:t>o </a:t>
            </a:r>
            <a:r>
              <a:rPr sz="2500" b="0" spc="-80" dirty="0">
                <a:solidFill>
                  <a:srgbClr val="221F1F"/>
                </a:solidFill>
                <a:latin typeface="Moon"/>
                <a:cs typeface="Moon"/>
              </a:rPr>
              <a:t>u </a:t>
            </a:r>
            <a:r>
              <a:rPr sz="2500" b="0" spc="-85" dirty="0">
                <a:solidFill>
                  <a:srgbClr val="221F1F"/>
                </a:solidFill>
                <a:latin typeface="Moon"/>
                <a:cs typeface="Moon"/>
              </a:rPr>
              <a:t>c</a:t>
            </a:r>
            <a:r>
              <a:rPr sz="2500" b="0" spc="90" dirty="0">
                <a:solidFill>
                  <a:srgbClr val="221F1F"/>
                </a:solidFill>
                <a:latin typeface="Moon"/>
                <a:cs typeface="Moon"/>
              </a:rPr>
              <a:t> </a:t>
            </a:r>
            <a:r>
              <a:rPr sz="2500" b="0" spc="-85" dirty="0">
                <a:solidFill>
                  <a:srgbClr val="221F1F"/>
                </a:solidFill>
                <a:latin typeface="Moon"/>
                <a:cs typeface="Moon"/>
              </a:rPr>
              <a:t>h</a:t>
            </a:r>
            <a:endParaRPr sz="2500">
              <a:latin typeface="Moon"/>
              <a:cs typeface="Moon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79500" y="5377345"/>
            <a:ext cx="6985000" cy="0"/>
          </a:xfrm>
          <a:custGeom>
            <a:avLst/>
            <a:gdLst/>
            <a:ahLst/>
            <a:cxnLst/>
            <a:rect l="l" t="t" r="r" b="b"/>
            <a:pathLst>
              <a:path w="6985000">
                <a:moveTo>
                  <a:pt x="0" y="0"/>
                </a:moveTo>
                <a:lnTo>
                  <a:pt x="6985000" y="0"/>
                </a:lnTo>
              </a:path>
            </a:pathLst>
          </a:custGeom>
          <a:ln w="12700">
            <a:solidFill>
              <a:srgbClr val="006D9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4199" y="555047"/>
            <a:ext cx="4144433" cy="41444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63033" y="1078707"/>
            <a:ext cx="5088466" cy="40764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2541270" algn="l"/>
                <a:tab pos="4187190" algn="l"/>
                <a:tab pos="8115300" algn="l"/>
              </a:tabLst>
            </a:pPr>
            <a:r>
              <a:rPr u="none" dirty="0"/>
              <a:t>P</a:t>
            </a:r>
            <a:r>
              <a:rPr dirty="0"/>
              <a:t>rototype:	Sensor	Sensitivity	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793488" y="1203288"/>
            <a:ext cx="3112135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Capacitive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Sensors: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-Highly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Sensitivity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-Large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Range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-Higher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Resolution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-Numerical </a:t>
            </a:r>
            <a:r>
              <a:rPr sz="2000" dirty="0">
                <a:latin typeface="Georgia"/>
                <a:cs typeface="Georgia"/>
              </a:rPr>
              <a:t>Value </a:t>
            </a:r>
            <a:r>
              <a:rPr sz="2000" spc="-5" dirty="0">
                <a:latin typeface="Georgia"/>
                <a:cs typeface="Georgia"/>
              </a:rPr>
              <a:t>of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Force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-Low ESR </a:t>
            </a:r>
            <a:r>
              <a:rPr sz="2000" dirty="0">
                <a:latin typeface="Georgia"/>
                <a:cs typeface="Georgia"/>
              </a:rPr>
              <a:t>= Longer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Battery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52609" y="3417316"/>
            <a:ext cx="2584704" cy="1444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1473835" algn="l"/>
                <a:tab pos="8115300" algn="l"/>
              </a:tabLst>
            </a:pPr>
            <a:r>
              <a:rPr u="none" dirty="0"/>
              <a:t>G</a:t>
            </a:r>
            <a:r>
              <a:rPr dirty="0"/>
              <a:t>love	Construction:PCB	</a:t>
            </a:r>
          </a:p>
        </p:txBody>
      </p:sp>
      <p:sp>
        <p:nvSpPr>
          <p:cNvPr id="4" name="object 4"/>
          <p:cNvSpPr/>
          <p:nvPr/>
        </p:nvSpPr>
        <p:spPr>
          <a:xfrm>
            <a:off x="6362700" y="1088999"/>
            <a:ext cx="2048243" cy="1731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0034" y="995849"/>
            <a:ext cx="4217596" cy="44976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739477" y="4120603"/>
            <a:ext cx="282575" cy="742315"/>
          </a:xfrm>
          <a:custGeom>
            <a:avLst/>
            <a:gdLst/>
            <a:ahLst/>
            <a:cxnLst/>
            <a:rect l="l" t="t" r="r" b="b"/>
            <a:pathLst>
              <a:path w="282575" h="742314">
                <a:moveTo>
                  <a:pt x="152161" y="74472"/>
                </a:moveTo>
                <a:lnTo>
                  <a:pt x="127266" y="74472"/>
                </a:lnTo>
                <a:lnTo>
                  <a:pt x="134416" y="741895"/>
                </a:lnTo>
                <a:lnTo>
                  <a:pt x="159308" y="741629"/>
                </a:lnTo>
                <a:lnTo>
                  <a:pt x="152161" y="74472"/>
                </a:lnTo>
                <a:close/>
              </a:path>
              <a:path w="282575" h="742314">
                <a:moveTo>
                  <a:pt x="138912" y="0"/>
                </a:moveTo>
                <a:lnTo>
                  <a:pt x="0" y="169570"/>
                </a:lnTo>
                <a:lnTo>
                  <a:pt x="622" y="229031"/>
                </a:lnTo>
                <a:lnTo>
                  <a:pt x="127266" y="74472"/>
                </a:lnTo>
                <a:lnTo>
                  <a:pt x="152161" y="74472"/>
                </a:lnTo>
                <a:lnTo>
                  <a:pt x="152158" y="74218"/>
                </a:lnTo>
                <a:lnTo>
                  <a:pt x="202434" y="74218"/>
                </a:lnTo>
                <a:lnTo>
                  <a:pt x="138912" y="0"/>
                </a:lnTo>
                <a:close/>
              </a:path>
              <a:path w="282575" h="742314">
                <a:moveTo>
                  <a:pt x="202434" y="74218"/>
                </a:moveTo>
                <a:lnTo>
                  <a:pt x="152158" y="74218"/>
                </a:lnTo>
                <a:lnTo>
                  <a:pt x="282066" y="226009"/>
                </a:lnTo>
                <a:lnTo>
                  <a:pt x="281444" y="166535"/>
                </a:lnTo>
                <a:lnTo>
                  <a:pt x="202434" y="74218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33808" y="1301457"/>
            <a:ext cx="1365885" cy="455930"/>
          </a:xfrm>
          <a:custGeom>
            <a:avLst/>
            <a:gdLst/>
            <a:ahLst/>
            <a:cxnLst/>
            <a:rect l="l" t="t" r="r" b="b"/>
            <a:pathLst>
              <a:path w="1365884" h="455930">
                <a:moveTo>
                  <a:pt x="1056119" y="0"/>
                </a:moveTo>
                <a:lnTo>
                  <a:pt x="946658" y="0"/>
                </a:lnTo>
                <a:lnTo>
                  <a:pt x="1228623" y="207657"/>
                </a:lnTo>
                <a:lnTo>
                  <a:pt x="0" y="207657"/>
                </a:lnTo>
                <a:lnTo>
                  <a:pt x="0" y="247942"/>
                </a:lnTo>
                <a:lnTo>
                  <a:pt x="1228623" y="247942"/>
                </a:lnTo>
                <a:lnTo>
                  <a:pt x="946658" y="455587"/>
                </a:lnTo>
                <a:lnTo>
                  <a:pt x="1056119" y="455587"/>
                </a:lnTo>
                <a:lnTo>
                  <a:pt x="1365491" y="227799"/>
                </a:lnTo>
                <a:lnTo>
                  <a:pt x="1056119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93374" y="2014722"/>
            <a:ext cx="1517015" cy="455930"/>
          </a:xfrm>
          <a:custGeom>
            <a:avLst/>
            <a:gdLst/>
            <a:ahLst/>
            <a:cxnLst/>
            <a:rect l="l" t="t" r="r" b="b"/>
            <a:pathLst>
              <a:path w="1517015" h="455930">
                <a:moveTo>
                  <a:pt x="1172870" y="0"/>
                </a:moveTo>
                <a:lnTo>
                  <a:pt x="1051293" y="0"/>
                </a:lnTo>
                <a:lnTo>
                  <a:pt x="1364437" y="207657"/>
                </a:lnTo>
                <a:lnTo>
                  <a:pt x="0" y="207657"/>
                </a:lnTo>
                <a:lnTo>
                  <a:pt x="0" y="247942"/>
                </a:lnTo>
                <a:lnTo>
                  <a:pt x="1364437" y="247942"/>
                </a:lnTo>
                <a:lnTo>
                  <a:pt x="1051293" y="455574"/>
                </a:lnTo>
                <a:lnTo>
                  <a:pt x="1172870" y="455574"/>
                </a:lnTo>
                <a:lnTo>
                  <a:pt x="1516443" y="227799"/>
                </a:lnTo>
                <a:lnTo>
                  <a:pt x="1172870" y="0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7795" y="1186352"/>
            <a:ext cx="542290" cy="11855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indent="190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BLE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00"/>
              </a:spcBef>
            </a:pPr>
            <a:r>
              <a:rPr sz="2000" spc="-5" dirty="0">
                <a:latin typeface="Georgia"/>
                <a:cs typeface="Georgia"/>
              </a:rPr>
              <a:t>CDC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98245" y="5004899"/>
            <a:ext cx="678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XR48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1906270" algn="l"/>
                <a:tab pos="8115300" algn="l"/>
              </a:tabLst>
            </a:pPr>
            <a:r>
              <a:rPr u="none" dirty="0"/>
              <a:t>E</a:t>
            </a:r>
            <a:r>
              <a:rPr dirty="0"/>
              <a:t>xisting	Prototype:	</a:t>
            </a:r>
          </a:p>
        </p:txBody>
      </p:sp>
      <p:sp>
        <p:nvSpPr>
          <p:cNvPr id="3" name="object 3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9651" y="771482"/>
            <a:ext cx="2632055" cy="35094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69068" y="1639289"/>
            <a:ext cx="3682062" cy="222673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68574" y="1127216"/>
            <a:ext cx="2263716" cy="2935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67308" y="4170427"/>
            <a:ext cx="62547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40" dirty="0">
                <a:latin typeface="Calibri"/>
                <a:cs typeface="Calibri"/>
              </a:rPr>
              <a:t>SIDE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57535" y="4170427"/>
            <a:ext cx="7435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30" dirty="0">
                <a:latin typeface="Calibri"/>
                <a:cs typeface="Calibri"/>
              </a:rPr>
              <a:t>B</a:t>
            </a:r>
            <a:r>
              <a:rPr sz="2500" dirty="0">
                <a:latin typeface="Calibri"/>
                <a:cs typeface="Calibri"/>
              </a:rPr>
              <a:t>A</a:t>
            </a:r>
            <a:r>
              <a:rPr sz="2500" spc="80" dirty="0">
                <a:latin typeface="Calibri"/>
                <a:cs typeface="Calibri"/>
              </a:rPr>
              <a:t>CK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45591" y="4367403"/>
            <a:ext cx="93662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30" dirty="0">
                <a:latin typeface="Calibri"/>
                <a:cs typeface="Calibri"/>
              </a:rPr>
              <a:t>FRONT</a:t>
            </a:r>
            <a:endParaRPr sz="2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2322" y="5009591"/>
            <a:ext cx="565975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25" dirty="0">
                <a:latin typeface="Calibri"/>
                <a:cs typeface="Calibri"/>
              </a:rPr>
              <a:t>VIDEO </a:t>
            </a:r>
            <a:r>
              <a:rPr sz="2500" spc="0" dirty="0">
                <a:latin typeface="Calibri"/>
                <a:cs typeface="Calibri"/>
              </a:rPr>
              <a:t>LINK:</a:t>
            </a:r>
            <a:r>
              <a:rPr sz="2500" spc="-175" dirty="0">
                <a:latin typeface="Calibri"/>
                <a:cs typeface="Calibri"/>
              </a:rPr>
              <a:t> </a:t>
            </a:r>
            <a:r>
              <a:rPr sz="2500" spc="10" dirty="0">
                <a:solidFill>
                  <a:srgbClr val="7F0000"/>
                </a:solidFill>
                <a:latin typeface="Calibri"/>
                <a:cs typeface="Calibri"/>
              </a:rPr>
              <a:t>https://youtu.be/DI_lPKCn5Hs</a:t>
            </a:r>
            <a:endParaRPr sz="2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1906270" algn="l"/>
                <a:tab pos="8115300" algn="l"/>
              </a:tabLst>
            </a:pPr>
            <a:r>
              <a:rPr u="none" dirty="0"/>
              <a:t>E</a:t>
            </a:r>
            <a:r>
              <a:rPr dirty="0"/>
              <a:t>xisting	GUI:	</a:t>
            </a:r>
          </a:p>
        </p:txBody>
      </p:sp>
      <p:sp>
        <p:nvSpPr>
          <p:cNvPr id="3" name="object 3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94264" y="1093213"/>
            <a:ext cx="3141133" cy="31411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1999" y="1221776"/>
            <a:ext cx="3632199" cy="28178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35558" y="4365575"/>
            <a:ext cx="203708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50" dirty="0">
                <a:latin typeface="Calibri"/>
                <a:cs typeface="Calibri"/>
              </a:rPr>
              <a:t>PYTHON</a:t>
            </a:r>
            <a:r>
              <a:rPr sz="2000" spc="-110" dirty="0">
                <a:latin typeface="Calibri"/>
                <a:cs typeface="Calibri"/>
              </a:rPr>
              <a:t> </a:t>
            </a:r>
            <a:r>
              <a:rPr sz="2000" spc="-30" dirty="0">
                <a:latin typeface="Calibri"/>
                <a:cs typeface="Calibri"/>
              </a:rPr>
              <a:t>GUI: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30" dirty="0">
                <a:latin typeface="Calibri"/>
                <a:cs typeface="Calibri"/>
              </a:rPr>
              <a:t>-Live</a:t>
            </a:r>
            <a:r>
              <a:rPr sz="2000" spc="-90" dirty="0">
                <a:latin typeface="Calibri"/>
                <a:cs typeface="Calibri"/>
              </a:rPr>
              <a:t> </a:t>
            </a:r>
            <a:r>
              <a:rPr sz="2000" spc="30" dirty="0">
                <a:latin typeface="Calibri"/>
                <a:cs typeface="Calibri"/>
              </a:rPr>
              <a:t>Plotting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15" dirty="0">
                <a:latin typeface="Calibri"/>
                <a:cs typeface="Calibri"/>
              </a:rPr>
              <a:t>-Sensor</a:t>
            </a:r>
            <a:r>
              <a:rPr sz="2000" spc="-130" dirty="0">
                <a:latin typeface="Calibri"/>
                <a:cs typeface="Calibri"/>
              </a:rPr>
              <a:t> </a:t>
            </a:r>
            <a:r>
              <a:rPr sz="2000" spc="25" dirty="0">
                <a:latin typeface="Calibri"/>
                <a:cs typeface="Calibri"/>
              </a:rPr>
              <a:t>Calibration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07464" y="4403167"/>
            <a:ext cx="21717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25" dirty="0">
                <a:latin typeface="Calibri"/>
                <a:cs typeface="Calibri"/>
              </a:rPr>
              <a:t>-Graph </a:t>
            </a:r>
            <a:r>
              <a:rPr sz="2000" spc="40" dirty="0">
                <a:latin typeface="Calibri"/>
                <a:cs typeface="Calibri"/>
              </a:rPr>
              <a:t>Image</a:t>
            </a:r>
            <a:r>
              <a:rPr sz="2000" spc="-150" dirty="0">
                <a:latin typeface="Calibri"/>
                <a:cs typeface="Calibri"/>
              </a:rPr>
              <a:t> </a:t>
            </a:r>
            <a:r>
              <a:rPr sz="2000" spc="30" dirty="0">
                <a:latin typeface="Calibri"/>
                <a:cs typeface="Calibri"/>
              </a:rPr>
              <a:t>Saved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35" dirty="0">
                <a:latin typeface="Calibri"/>
                <a:cs typeface="Calibri"/>
              </a:rPr>
              <a:t>-EXCEL </a:t>
            </a:r>
            <a:r>
              <a:rPr sz="2000" spc="15" dirty="0">
                <a:latin typeface="Calibri"/>
                <a:cs typeface="Calibri"/>
              </a:rPr>
              <a:t>Data</a:t>
            </a:r>
            <a:r>
              <a:rPr sz="2000" spc="-165" dirty="0">
                <a:latin typeface="Calibri"/>
                <a:cs typeface="Calibri"/>
              </a:rPr>
              <a:t> </a:t>
            </a:r>
            <a:r>
              <a:rPr sz="2000" spc="30" dirty="0">
                <a:latin typeface="Calibri"/>
                <a:cs typeface="Calibri"/>
              </a:rPr>
              <a:t>Saved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645">
              <a:lnSpc>
                <a:spcPct val="100000"/>
              </a:lnSpc>
              <a:spcBef>
                <a:spcPts val="100"/>
              </a:spcBef>
              <a:tabLst>
                <a:tab pos="2566670" algn="l"/>
                <a:tab pos="4118610" algn="l"/>
                <a:tab pos="8115300" algn="l"/>
              </a:tabLst>
            </a:pPr>
            <a:r>
              <a:rPr dirty="0"/>
              <a:t>Prototype:	Power	</a:t>
            </a:r>
            <a:r>
              <a:rPr spc="-5" dirty="0"/>
              <a:t>Management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8823" y="1093217"/>
            <a:ext cx="281368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Power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Requirements: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-CDC </a:t>
            </a:r>
            <a:r>
              <a:rPr sz="2000" dirty="0">
                <a:latin typeface="Georgia"/>
                <a:cs typeface="Georgia"/>
              </a:rPr>
              <a:t>1 mA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(x2)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-MCU </a:t>
            </a:r>
            <a:r>
              <a:rPr sz="2000" dirty="0">
                <a:latin typeface="Georgia"/>
                <a:cs typeface="Georgia"/>
              </a:rPr>
              <a:t>10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mA(x1)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-BLE </a:t>
            </a:r>
            <a:r>
              <a:rPr sz="2000" dirty="0">
                <a:latin typeface="Georgia"/>
                <a:cs typeface="Georgia"/>
              </a:rPr>
              <a:t>27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mA(x1)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-Duty Cycle: </a:t>
            </a:r>
            <a:r>
              <a:rPr sz="2000" dirty="0">
                <a:latin typeface="Georgia"/>
                <a:cs typeface="Georgia"/>
              </a:rPr>
              <a:t>0.5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Seconds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59353" y="1097457"/>
            <a:ext cx="3823216" cy="23447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8823" y="3019388"/>
            <a:ext cx="252476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Battery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Needs: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-High Energy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Density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-Small </a:t>
            </a:r>
            <a:r>
              <a:rPr sz="2000" dirty="0">
                <a:latin typeface="Georgia"/>
                <a:cs typeface="Georgia"/>
              </a:rPr>
              <a:t>Package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Size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-Numerous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Recharges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98737" y="3175598"/>
            <a:ext cx="67881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XR48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237" y="4907624"/>
            <a:ext cx="72136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latin typeface="Georgia"/>
                <a:cs typeface="Georgia"/>
              </a:rPr>
              <a:t>Estimated Battery </a:t>
            </a:r>
            <a:r>
              <a:rPr sz="2000" b="1" dirty="0">
                <a:latin typeface="Georgia"/>
                <a:cs typeface="Georgia"/>
              </a:rPr>
              <a:t>Life: 1.3 </a:t>
            </a:r>
            <a:r>
              <a:rPr sz="2000" b="1" spc="-5" dirty="0">
                <a:latin typeface="Georgia"/>
                <a:cs typeface="Georgia"/>
              </a:rPr>
              <a:t>Hour Active Data</a:t>
            </a:r>
            <a:r>
              <a:rPr sz="2000" b="1" spc="-6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Recording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65900" y="3561249"/>
            <a:ext cx="1320800" cy="132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2145665" algn="l"/>
                <a:tab pos="8115300" algn="l"/>
              </a:tabLst>
            </a:pPr>
            <a:r>
              <a:rPr u="none" dirty="0"/>
              <a:t>P</a:t>
            </a:r>
            <a:r>
              <a:rPr dirty="0"/>
              <a:t>roblem:	Spasticity	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9695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Cause: Upper-Motor Neuron</a:t>
            </a:r>
            <a:r>
              <a:rPr spc="-90" dirty="0"/>
              <a:t> </a:t>
            </a:r>
            <a:r>
              <a:rPr spc="-5" dirty="0"/>
              <a:t>Dysfunction</a:t>
            </a:r>
          </a:p>
          <a:p>
            <a:pPr marL="66040" marR="5080">
              <a:lnSpc>
                <a:spcPct val="100000"/>
              </a:lnSpc>
              <a:spcBef>
                <a:spcPts val="1415"/>
              </a:spcBef>
            </a:pPr>
            <a:r>
              <a:rPr spc="-5" dirty="0"/>
              <a:t>Symptoms: Muscle Stiffness, </a:t>
            </a:r>
            <a:r>
              <a:rPr dirty="0"/>
              <a:t>Involuntary, Rough Limb </a:t>
            </a:r>
            <a:r>
              <a:rPr spc="-5" dirty="0"/>
              <a:t>Movements, </a:t>
            </a:r>
            <a:r>
              <a:rPr dirty="0"/>
              <a:t>and  Painful</a:t>
            </a:r>
            <a:r>
              <a:rPr spc="-100" dirty="0"/>
              <a:t> </a:t>
            </a:r>
            <a:r>
              <a:rPr spc="-5" dirty="0"/>
              <a:t>Contractures</a:t>
            </a:r>
          </a:p>
          <a:p>
            <a:pPr marL="66040" marR="1126490">
              <a:lnSpc>
                <a:spcPct val="100000"/>
              </a:lnSpc>
              <a:spcBef>
                <a:spcPts val="1470"/>
              </a:spcBef>
            </a:pPr>
            <a:r>
              <a:rPr spc="-5" dirty="0"/>
              <a:t>Complications: Severe </a:t>
            </a:r>
            <a:r>
              <a:rPr dirty="0"/>
              <a:t>Bone/Joint </a:t>
            </a:r>
            <a:r>
              <a:rPr spc="-5" dirty="0"/>
              <a:t>Deformities </a:t>
            </a:r>
            <a:r>
              <a:rPr dirty="0"/>
              <a:t>&amp; Inhibition </a:t>
            </a:r>
            <a:r>
              <a:rPr spc="-5" dirty="0"/>
              <a:t>of  </a:t>
            </a:r>
            <a:r>
              <a:rPr dirty="0"/>
              <a:t>Protein </a:t>
            </a:r>
            <a:r>
              <a:rPr spc="-5" dirty="0"/>
              <a:t>Synthesis of Muscle</a:t>
            </a:r>
            <a:r>
              <a:rPr spc="-90" dirty="0"/>
              <a:t> </a:t>
            </a:r>
            <a:r>
              <a:rPr spc="-5" dirty="0"/>
              <a:t>Cells</a:t>
            </a:r>
          </a:p>
        </p:txBody>
      </p:sp>
      <p:sp>
        <p:nvSpPr>
          <p:cNvPr id="4" name="object 4"/>
          <p:cNvSpPr/>
          <p:nvPr/>
        </p:nvSpPr>
        <p:spPr>
          <a:xfrm>
            <a:off x="759407" y="3300159"/>
            <a:ext cx="6969429" cy="1825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2835910" algn="l"/>
                <a:tab pos="8115300" algn="l"/>
              </a:tabLst>
            </a:pPr>
            <a:r>
              <a:rPr u="none" dirty="0"/>
              <a:t>P</a:t>
            </a:r>
            <a:r>
              <a:rPr dirty="0"/>
              <a:t>revalence:	Spasticity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200" y="978916"/>
            <a:ext cx="431800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Diagnosed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In: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-Multiple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Sclerosis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-Stroke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-Traumatic </a:t>
            </a:r>
            <a:r>
              <a:rPr sz="2000" dirty="0">
                <a:latin typeface="Georgia"/>
                <a:cs typeface="Georgia"/>
              </a:rPr>
              <a:t>Brain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Injury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-Spinal Cord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Damage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-Cerebral </a:t>
            </a:r>
            <a:r>
              <a:rPr sz="2000" dirty="0">
                <a:latin typeface="Georgia"/>
                <a:cs typeface="Georgia"/>
              </a:rPr>
              <a:t>Palsy (0.4% Live Birth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Rate)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47307" y="3103033"/>
            <a:ext cx="1560321" cy="2151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3981" y="3153093"/>
            <a:ext cx="1613318" cy="2101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8883" y="3111067"/>
            <a:ext cx="1686218" cy="213548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1774825" algn="l"/>
                <a:tab pos="8115300" algn="l"/>
              </a:tabLst>
            </a:pPr>
            <a:r>
              <a:rPr u="none" dirty="0"/>
              <a:t>C</a:t>
            </a:r>
            <a:r>
              <a:rPr dirty="0"/>
              <a:t>linical	Assessment: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4200" y="1004310"/>
            <a:ext cx="293497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Qualitative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Evaluation: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-Modified </a:t>
            </a:r>
            <a:r>
              <a:rPr sz="2000" dirty="0">
                <a:latin typeface="Georgia"/>
                <a:cs typeface="Georgia"/>
              </a:rPr>
              <a:t>Ashworth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Scale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-Tardieu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Scale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-Tendon </a:t>
            </a:r>
            <a:r>
              <a:rPr sz="2000" dirty="0">
                <a:latin typeface="Georgia"/>
                <a:cs typeface="Georgia"/>
              </a:rPr>
              <a:t>Reflect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Scale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4200" y="3857492"/>
            <a:ext cx="48831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Subjective: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-Therapists’ Feelings </a:t>
            </a:r>
            <a:r>
              <a:rPr sz="2000" dirty="0">
                <a:latin typeface="Georgia"/>
                <a:cs typeface="Georgia"/>
              </a:rPr>
              <a:t>and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Experiences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-Lack of </a:t>
            </a:r>
            <a:r>
              <a:rPr sz="2000" dirty="0">
                <a:latin typeface="Georgia"/>
                <a:cs typeface="Georgia"/>
              </a:rPr>
              <a:t>a </a:t>
            </a:r>
            <a:r>
              <a:rPr sz="2000" spc="-5" dirty="0">
                <a:latin typeface="Georgia"/>
                <a:cs typeface="Georgia"/>
              </a:rPr>
              <a:t>Sensitivity </a:t>
            </a:r>
            <a:r>
              <a:rPr sz="2000" dirty="0">
                <a:latin typeface="Georgia"/>
                <a:cs typeface="Georgia"/>
              </a:rPr>
              <a:t>and</a:t>
            </a:r>
            <a:r>
              <a:rPr sz="2000" spc="-8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Consistency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-May </a:t>
            </a:r>
            <a:r>
              <a:rPr sz="2000" dirty="0">
                <a:latin typeface="Georgia"/>
                <a:cs typeface="Georgia"/>
              </a:rPr>
              <a:t>affect Patients’ Health and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Treatment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189590" y="1406486"/>
            <a:ext cx="4229163" cy="2446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2457450" algn="l"/>
                <a:tab pos="8115300" algn="l"/>
              </a:tabLst>
            </a:pPr>
            <a:r>
              <a:rPr u="none" dirty="0"/>
              <a:t>T</a:t>
            </a:r>
            <a:r>
              <a:rPr dirty="0"/>
              <a:t>reatment	Methods: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757150" y="1220217"/>
            <a:ext cx="18510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Oral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Medication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9849" y="1883473"/>
            <a:ext cx="1887308" cy="1923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579348" y="1178030"/>
            <a:ext cx="190182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4505" marR="5080" indent="-47244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Intrathecal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Drug  </a:t>
            </a:r>
            <a:r>
              <a:rPr sz="2000" dirty="0">
                <a:latin typeface="Georgia"/>
                <a:cs typeface="Georgia"/>
              </a:rPr>
              <a:t>Therapy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565687" y="1883473"/>
            <a:ext cx="1926831" cy="192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1141" y="1266786"/>
            <a:ext cx="382587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-Spasticity </a:t>
            </a:r>
            <a:r>
              <a:rPr sz="2000" dirty="0">
                <a:latin typeface="Georgia"/>
                <a:cs typeface="Georgia"/>
              </a:rPr>
              <a:t>=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Non-Curable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-Medication to </a:t>
            </a:r>
            <a:r>
              <a:rPr sz="2000" dirty="0">
                <a:latin typeface="Georgia"/>
                <a:cs typeface="Georgia"/>
              </a:rPr>
              <a:t>Reduce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Symptoms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50335" y="2138763"/>
            <a:ext cx="4036060" cy="235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890A0A"/>
                </a:solidFill>
                <a:latin typeface="Georgia"/>
                <a:cs typeface="Georgia"/>
              </a:rPr>
              <a:t>Excessive </a:t>
            </a:r>
            <a:r>
              <a:rPr sz="2000" b="1" dirty="0">
                <a:solidFill>
                  <a:srgbClr val="890A0A"/>
                </a:solidFill>
                <a:latin typeface="Georgia"/>
                <a:cs typeface="Georgia"/>
              </a:rPr>
              <a:t>Drug</a:t>
            </a:r>
            <a:r>
              <a:rPr sz="2000" b="1" spc="-95" dirty="0">
                <a:solidFill>
                  <a:srgbClr val="890A0A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890A0A"/>
                </a:solidFill>
                <a:latin typeface="Georgia"/>
                <a:cs typeface="Georgia"/>
              </a:rPr>
              <a:t>Doseage: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-Severe Side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Effects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-Seizures, Coma,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Hypothermia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-Respiratory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Depression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-Loss of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Consciousness</a:t>
            </a:r>
            <a:endParaRPr sz="2000">
              <a:latin typeface="Georgia"/>
              <a:cs typeface="Georgia"/>
            </a:endParaRPr>
          </a:p>
          <a:p>
            <a:pPr marL="63500">
              <a:lnSpc>
                <a:spcPct val="100000"/>
              </a:lnSpc>
              <a:spcBef>
                <a:spcPts val="1535"/>
              </a:spcBef>
            </a:pPr>
            <a:r>
              <a:rPr sz="2000" b="1" dirty="0">
                <a:solidFill>
                  <a:srgbClr val="890A0A"/>
                </a:solidFill>
                <a:latin typeface="Georgia"/>
                <a:cs typeface="Georgia"/>
              </a:rPr>
              <a:t>Inadequate Drug</a:t>
            </a:r>
            <a:r>
              <a:rPr sz="2000" b="1" spc="-100" dirty="0">
                <a:solidFill>
                  <a:srgbClr val="890A0A"/>
                </a:solidFill>
                <a:latin typeface="Georgia"/>
                <a:cs typeface="Georgia"/>
              </a:rPr>
              <a:t> </a:t>
            </a:r>
            <a:r>
              <a:rPr sz="2000" b="1" dirty="0">
                <a:solidFill>
                  <a:srgbClr val="890A0A"/>
                </a:solidFill>
                <a:latin typeface="Georgia"/>
                <a:cs typeface="Georgia"/>
              </a:rPr>
              <a:t>Doseage:</a:t>
            </a:r>
            <a:endParaRPr sz="2000">
              <a:latin typeface="Georgia"/>
              <a:cs typeface="Georgia"/>
            </a:endParaRPr>
          </a:p>
          <a:p>
            <a:pPr marL="635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-Ineffective </a:t>
            </a:r>
            <a:r>
              <a:rPr sz="2000" dirty="0">
                <a:latin typeface="Georgia"/>
                <a:cs typeface="Georgia"/>
              </a:rPr>
              <a:t>Treatment </a:t>
            </a:r>
            <a:r>
              <a:rPr sz="2000" spc="-5" dirty="0">
                <a:latin typeface="Georgia"/>
                <a:cs typeface="Georgia"/>
              </a:rPr>
              <a:t>of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Spasticity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3783965" algn="l"/>
                <a:tab pos="8115300" algn="l"/>
              </a:tabLst>
            </a:pPr>
            <a:r>
              <a:rPr u="none" spc="-5" dirty="0"/>
              <a:t>M</a:t>
            </a:r>
            <a:r>
              <a:rPr spc="-5" dirty="0"/>
              <a:t>arket/Product	</a:t>
            </a:r>
            <a:r>
              <a:rPr dirty="0"/>
              <a:t>Need: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493" y="1118699"/>
            <a:ext cx="6015355" cy="370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Spasticity Evaluation</a:t>
            </a:r>
            <a:r>
              <a:rPr sz="2000" spc="-75" dirty="0">
                <a:latin typeface="Georgia"/>
                <a:cs typeface="Georgia"/>
              </a:rPr>
              <a:t> </a:t>
            </a:r>
            <a:r>
              <a:rPr sz="2000" b="1" spc="-5" dirty="0">
                <a:solidFill>
                  <a:srgbClr val="890A0A"/>
                </a:solidFill>
                <a:latin typeface="Georgia"/>
                <a:cs typeface="Georgia"/>
              </a:rPr>
              <a:t>Critical</a:t>
            </a:r>
            <a:r>
              <a:rPr sz="2000" spc="-5" dirty="0">
                <a:latin typeface="Georgia"/>
                <a:cs typeface="Georgia"/>
              </a:rPr>
              <a:t>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-Selecting </a:t>
            </a:r>
            <a:r>
              <a:rPr sz="2000" dirty="0">
                <a:latin typeface="Georgia"/>
                <a:cs typeface="Georgia"/>
              </a:rPr>
              <a:t>appropriate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Treatment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-Evolution of Spasticity over</a:t>
            </a:r>
            <a:r>
              <a:rPr sz="2000" spc="-8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Time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-Monitoring </a:t>
            </a:r>
            <a:r>
              <a:rPr sz="2000" dirty="0">
                <a:latin typeface="Georgia"/>
                <a:cs typeface="Georgia"/>
              </a:rPr>
              <a:t>Patient’s Response </a:t>
            </a:r>
            <a:r>
              <a:rPr sz="2000" spc="-5" dirty="0">
                <a:latin typeface="Georgia"/>
                <a:cs typeface="Georgia"/>
              </a:rPr>
              <a:t>to Drugs </a:t>
            </a:r>
            <a:r>
              <a:rPr sz="2000" dirty="0">
                <a:latin typeface="Georgia"/>
                <a:cs typeface="Georgia"/>
              </a:rPr>
              <a:t>&amp;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Therapies</a:t>
            </a:r>
            <a:endParaRPr sz="2000">
              <a:latin typeface="Georgia"/>
              <a:cs typeface="Georgia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100">
              <a:latin typeface="Times New Roman"/>
              <a:cs typeface="Times New Roman"/>
            </a:endParaRPr>
          </a:p>
          <a:p>
            <a:pPr marL="762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Quantitative Evaluation of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Spasticity:</a:t>
            </a:r>
            <a:endParaRPr sz="200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-Robust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Device</a:t>
            </a:r>
            <a:endParaRPr sz="200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-Sensitive</a:t>
            </a:r>
            <a:endParaRPr sz="200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-Consistent</a:t>
            </a:r>
            <a:endParaRPr sz="200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-Reliable</a:t>
            </a:r>
            <a:endParaRPr sz="2000">
              <a:latin typeface="Georgia"/>
              <a:cs typeface="Georgia"/>
            </a:endParaRPr>
          </a:p>
          <a:p>
            <a:pPr marL="762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-Repeatable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Tests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1949450" algn="l"/>
                <a:tab pos="8115300" algn="l"/>
              </a:tabLst>
            </a:pPr>
            <a:r>
              <a:rPr u="none" dirty="0"/>
              <a:t>S</a:t>
            </a:r>
            <a:r>
              <a:rPr dirty="0"/>
              <a:t>olution	Schematic: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1500" y="1080510"/>
            <a:ext cx="55022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latin typeface="Georgia"/>
                <a:cs typeface="Georgia"/>
              </a:rPr>
              <a:t>Quantitative Spasticity </a:t>
            </a:r>
            <a:r>
              <a:rPr sz="2000" b="1" spc="-5" dirty="0">
                <a:latin typeface="Georgia"/>
                <a:cs typeface="Georgia"/>
              </a:rPr>
              <a:t>Evaluation</a:t>
            </a:r>
            <a:r>
              <a:rPr sz="2000" b="1" spc="-75" dirty="0">
                <a:latin typeface="Georgia"/>
                <a:cs typeface="Georgia"/>
              </a:rPr>
              <a:t> </a:t>
            </a:r>
            <a:r>
              <a:rPr sz="2000" b="1" spc="-5" dirty="0">
                <a:latin typeface="Georgia"/>
                <a:cs typeface="Georgia"/>
              </a:rPr>
              <a:t>Device: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28854" y="1615854"/>
            <a:ext cx="4302414" cy="3341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4277" y="3114135"/>
            <a:ext cx="495300" cy="563245"/>
          </a:xfrm>
          <a:custGeom>
            <a:avLst/>
            <a:gdLst/>
            <a:ahLst/>
            <a:cxnLst/>
            <a:rect l="l" t="t" r="r" b="b"/>
            <a:pathLst>
              <a:path w="495300" h="563245">
                <a:moveTo>
                  <a:pt x="0" y="562711"/>
                </a:moveTo>
                <a:lnTo>
                  <a:pt x="494753" y="0"/>
                </a:lnTo>
              </a:path>
            </a:pathLst>
          </a:custGeom>
          <a:ln w="39471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31435" y="3039982"/>
            <a:ext cx="123189" cy="128270"/>
          </a:xfrm>
          <a:custGeom>
            <a:avLst/>
            <a:gdLst/>
            <a:ahLst/>
            <a:cxnLst/>
            <a:rect l="l" t="t" r="r" b="b"/>
            <a:pathLst>
              <a:path w="123189" h="128269">
                <a:moveTo>
                  <a:pt x="122783" y="0"/>
                </a:moveTo>
                <a:lnTo>
                  <a:pt x="0" y="49923"/>
                </a:lnTo>
                <a:lnTo>
                  <a:pt x="89103" y="128028"/>
                </a:lnTo>
                <a:lnTo>
                  <a:pt x="12278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94277" y="3584291"/>
            <a:ext cx="757555" cy="88900"/>
          </a:xfrm>
          <a:custGeom>
            <a:avLst/>
            <a:gdLst/>
            <a:ahLst/>
            <a:cxnLst/>
            <a:rect l="l" t="t" r="r" b="b"/>
            <a:pathLst>
              <a:path w="757555" h="88900">
                <a:moveTo>
                  <a:pt x="0" y="88760"/>
                </a:moveTo>
                <a:lnTo>
                  <a:pt x="757478" y="0"/>
                </a:lnTo>
              </a:path>
            </a:pathLst>
          </a:custGeom>
          <a:ln w="39471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25215" y="3527783"/>
            <a:ext cx="125095" cy="118110"/>
          </a:xfrm>
          <a:custGeom>
            <a:avLst/>
            <a:gdLst/>
            <a:ahLst/>
            <a:cxnLst/>
            <a:rect l="l" t="t" r="r" b="b"/>
            <a:pathLst>
              <a:path w="125094" h="118110">
                <a:moveTo>
                  <a:pt x="0" y="0"/>
                </a:moveTo>
                <a:lnTo>
                  <a:pt x="13817" y="117602"/>
                </a:lnTo>
                <a:lnTo>
                  <a:pt x="124675" y="45008"/>
                </a:lnTo>
                <a:lnTo>
                  <a:pt x="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7285" y="3396338"/>
            <a:ext cx="977265" cy="7772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065" marR="5080" algn="ctr">
              <a:lnSpc>
                <a:spcPct val="103200"/>
              </a:lnSpc>
              <a:spcBef>
                <a:spcPts val="70"/>
              </a:spcBef>
            </a:pPr>
            <a:r>
              <a:rPr sz="1600" spc="-5" dirty="0">
                <a:latin typeface="Malgun Gothic"/>
                <a:cs typeface="Malgun Gothic"/>
              </a:rPr>
              <a:t>C</a:t>
            </a:r>
            <a:r>
              <a:rPr sz="1600" spc="10" dirty="0">
                <a:latin typeface="Malgun Gothic"/>
                <a:cs typeface="Malgun Gothic"/>
              </a:rPr>
              <a:t>a</a:t>
            </a:r>
            <a:r>
              <a:rPr sz="1600" spc="45" dirty="0">
                <a:latin typeface="Malgun Gothic"/>
                <a:cs typeface="Malgun Gothic"/>
              </a:rPr>
              <a:t>p</a:t>
            </a:r>
            <a:r>
              <a:rPr sz="1600" spc="10" dirty="0">
                <a:latin typeface="Malgun Gothic"/>
                <a:cs typeface="Malgun Gothic"/>
              </a:rPr>
              <a:t>a</a:t>
            </a:r>
            <a:r>
              <a:rPr sz="1600" spc="15" dirty="0">
                <a:latin typeface="Malgun Gothic"/>
                <a:cs typeface="Malgun Gothic"/>
              </a:rPr>
              <a:t>c</a:t>
            </a:r>
            <a:r>
              <a:rPr sz="1600" spc="-10" dirty="0">
                <a:latin typeface="Malgun Gothic"/>
                <a:cs typeface="Malgun Gothic"/>
              </a:rPr>
              <a:t>iti</a:t>
            </a:r>
            <a:r>
              <a:rPr sz="1600" spc="-5" dirty="0">
                <a:latin typeface="Malgun Gothic"/>
                <a:cs typeface="Malgun Gothic"/>
              </a:rPr>
              <a:t>v</a:t>
            </a:r>
            <a:r>
              <a:rPr sz="1600" spc="5" dirty="0">
                <a:latin typeface="Malgun Gothic"/>
                <a:cs typeface="Malgun Gothic"/>
              </a:rPr>
              <a:t>e  </a:t>
            </a:r>
            <a:r>
              <a:rPr sz="1600" dirty="0">
                <a:latin typeface="Malgun Gothic"/>
                <a:cs typeface="Malgun Gothic"/>
              </a:rPr>
              <a:t>Pressure  Sensors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748281" y="1801713"/>
            <a:ext cx="3280410" cy="2768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Features: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-PDMS Capacitive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Sensors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-BLE </a:t>
            </a:r>
            <a:r>
              <a:rPr sz="2000" dirty="0">
                <a:latin typeface="Georgia"/>
                <a:cs typeface="Georgia"/>
              </a:rPr>
              <a:t>&amp; </a:t>
            </a:r>
            <a:r>
              <a:rPr sz="2000" spc="-5" dirty="0">
                <a:latin typeface="Georgia"/>
                <a:cs typeface="Georgia"/>
              </a:rPr>
              <a:t>USB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Communication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-Long </a:t>
            </a:r>
            <a:r>
              <a:rPr sz="2000" dirty="0">
                <a:latin typeface="Georgia"/>
                <a:cs typeface="Georgia"/>
              </a:rPr>
              <a:t>Battery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Life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-Portable/Lightweight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-GUI to Collect/Display</a:t>
            </a:r>
            <a:r>
              <a:rPr sz="2000" spc="-9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Data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-Durable Glove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Construction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-Quantify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Spasticity</a:t>
            </a:r>
            <a:endParaRPr sz="2000">
              <a:latin typeface="Georgia"/>
              <a:cs typeface="Georgia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latin typeface="Georgia"/>
                <a:cs typeface="Georgia"/>
              </a:rPr>
              <a:t>-Accurate </a:t>
            </a:r>
            <a:r>
              <a:rPr sz="2000" dirty="0">
                <a:latin typeface="Georgia"/>
                <a:cs typeface="Georgia"/>
              </a:rPr>
              <a:t>16 </a:t>
            </a:r>
            <a:r>
              <a:rPr sz="2000" spc="-5" dirty="0">
                <a:latin typeface="Georgia"/>
                <a:cs typeface="Georgia"/>
              </a:rPr>
              <a:t>bit</a:t>
            </a:r>
            <a:r>
              <a:rPr sz="2000" spc="-95" dirty="0">
                <a:latin typeface="Georgia"/>
                <a:cs typeface="Georgia"/>
              </a:rPr>
              <a:t> </a:t>
            </a:r>
            <a:r>
              <a:rPr sz="2000" dirty="0">
                <a:latin typeface="Georgia"/>
                <a:cs typeface="Georgia"/>
              </a:rPr>
              <a:t>Resolution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83087" y="1110145"/>
            <a:ext cx="2877759" cy="39331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1473835" algn="l"/>
                <a:tab pos="8115300" algn="l"/>
              </a:tabLst>
            </a:pPr>
            <a:r>
              <a:rPr u="none" dirty="0"/>
              <a:t>G</a:t>
            </a:r>
            <a:r>
              <a:rPr dirty="0"/>
              <a:t>love	Construction:CAD	</a:t>
            </a:r>
          </a:p>
        </p:txBody>
      </p:sp>
      <p:sp>
        <p:nvSpPr>
          <p:cNvPr id="4" name="object 4"/>
          <p:cNvSpPr/>
          <p:nvPr/>
        </p:nvSpPr>
        <p:spPr>
          <a:xfrm>
            <a:off x="1629830" y="1339773"/>
            <a:ext cx="1940914" cy="36018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88441" y="2758436"/>
            <a:ext cx="495300" cy="563245"/>
          </a:xfrm>
          <a:custGeom>
            <a:avLst/>
            <a:gdLst/>
            <a:ahLst/>
            <a:cxnLst/>
            <a:rect l="l" t="t" r="r" b="b"/>
            <a:pathLst>
              <a:path w="495300" h="563245">
                <a:moveTo>
                  <a:pt x="0" y="562711"/>
                </a:moveTo>
                <a:lnTo>
                  <a:pt x="494753" y="0"/>
                </a:lnTo>
              </a:path>
            </a:pathLst>
          </a:custGeom>
          <a:ln w="39471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25599" y="2684283"/>
            <a:ext cx="123189" cy="128270"/>
          </a:xfrm>
          <a:custGeom>
            <a:avLst/>
            <a:gdLst/>
            <a:ahLst/>
            <a:cxnLst/>
            <a:rect l="l" t="t" r="r" b="b"/>
            <a:pathLst>
              <a:path w="123189" h="128269">
                <a:moveTo>
                  <a:pt x="122783" y="0"/>
                </a:moveTo>
                <a:lnTo>
                  <a:pt x="0" y="49923"/>
                </a:lnTo>
                <a:lnTo>
                  <a:pt x="89103" y="128028"/>
                </a:lnTo>
                <a:lnTo>
                  <a:pt x="122783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88441" y="3228592"/>
            <a:ext cx="757555" cy="88900"/>
          </a:xfrm>
          <a:custGeom>
            <a:avLst/>
            <a:gdLst/>
            <a:ahLst/>
            <a:cxnLst/>
            <a:rect l="l" t="t" r="r" b="b"/>
            <a:pathLst>
              <a:path w="757555" h="88900">
                <a:moveTo>
                  <a:pt x="0" y="88760"/>
                </a:moveTo>
                <a:lnTo>
                  <a:pt x="757478" y="0"/>
                </a:lnTo>
              </a:path>
            </a:pathLst>
          </a:custGeom>
          <a:ln w="39471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19380" y="3172084"/>
            <a:ext cx="125095" cy="118110"/>
          </a:xfrm>
          <a:custGeom>
            <a:avLst/>
            <a:gdLst/>
            <a:ahLst/>
            <a:cxnLst/>
            <a:rect l="l" t="t" r="r" b="b"/>
            <a:pathLst>
              <a:path w="125094" h="118110">
                <a:moveTo>
                  <a:pt x="0" y="0"/>
                </a:moveTo>
                <a:lnTo>
                  <a:pt x="13817" y="117602"/>
                </a:lnTo>
                <a:lnTo>
                  <a:pt x="124675" y="45008"/>
                </a:lnTo>
                <a:lnTo>
                  <a:pt x="0" y="0"/>
                </a:lnTo>
                <a:close/>
              </a:path>
            </a:pathLst>
          </a:custGeom>
          <a:solidFill>
            <a:srgbClr val="5B9B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21456" y="3040650"/>
            <a:ext cx="977265" cy="7772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ctr">
              <a:lnSpc>
                <a:spcPct val="103200"/>
              </a:lnSpc>
              <a:spcBef>
                <a:spcPts val="70"/>
              </a:spcBef>
            </a:pPr>
            <a:r>
              <a:rPr sz="1600" spc="-5" dirty="0">
                <a:latin typeface="Malgun Gothic"/>
                <a:cs typeface="Malgun Gothic"/>
              </a:rPr>
              <a:t>C</a:t>
            </a:r>
            <a:r>
              <a:rPr sz="1600" spc="10" dirty="0">
                <a:latin typeface="Malgun Gothic"/>
                <a:cs typeface="Malgun Gothic"/>
              </a:rPr>
              <a:t>a</a:t>
            </a:r>
            <a:r>
              <a:rPr sz="1600" spc="45" dirty="0">
                <a:latin typeface="Malgun Gothic"/>
                <a:cs typeface="Malgun Gothic"/>
              </a:rPr>
              <a:t>p</a:t>
            </a:r>
            <a:r>
              <a:rPr sz="1600" spc="10" dirty="0">
                <a:latin typeface="Malgun Gothic"/>
                <a:cs typeface="Malgun Gothic"/>
              </a:rPr>
              <a:t>a</a:t>
            </a:r>
            <a:r>
              <a:rPr sz="1600" spc="15" dirty="0">
                <a:latin typeface="Malgun Gothic"/>
                <a:cs typeface="Malgun Gothic"/>
              </a:rPr>
              <a:t>c</a:t>
            </a:r>
            <a:r>
              <a:rPr sz="1600" spc="-10" dirty="0">
                <a:latin typeface="Malgun Gothic"/>
                <a:cs typeface="Malgun Gothic"/>
              </a:rPr>
              <a:t>iti</a:t>
            </a:r>
            <a:r>
              <a:rPr sz="1600" spc="-5" dirty="0">
                <a:latin typeface="Malgun Gothic"/>
                <a:cs typeface="Malgun Gothic"/>
              </a:rPr>
              <a:t>v</a:t>
            </a:r>
            <a:r>
              <a:rPr sz="1600" spc="5" dirty="0">
                <a:latin typeface="Malgun Gothic"/>
                <a:cs typeface="Malgun Gothic"/>
              </a:rPr>
              <a:t>e  </a:t>
            </a:r>
            <a:r>
              <a:rPr sz="1600" dirty="0">
                <a:latin typeface="Malgun Gothic"/>
                <a:cs typeface="Malgun Gothic"/>
              </a:rPr>
              <a:t>Pressure  Sensors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3119" y="5106417"/>
            <a:ext cx="18199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FRONT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GLOVE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32381" y="5106417"/>
            <a:ext cx="16249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Georgia"/>
                <a:cs typeface="Georgia"/>
              </a:rPr>
              <a:t>BACK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GLOVE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916157" y="3595935"/>
            <a:ext cx="1334770" cy="531495"/>
          </a:xfrm>
          <a:custGeom>
            <a:avLst/>
            <a:gdLst/>
            <a:ahLst/>
            <a:cxnLst/>
            <a:rect l="l" t="t" r="r" b="b"/>
            <a:pathLst>
              <a:path w="1334770" h="531495">
                <a:moveTo>
                  <a:pt x="981189" y="0"/>
                </a:moveTo>
                <a:lnTo>
                  <a:pt x="874572" y="39065"/>
                </a:lnTo>
                <a:lnTo>
                  <a:pt x="1196505" y="67513"/>
                </a:lnTo>
                <a:lnTo>
                  <a:pt x="0" y="506056"/>
                </a:lnTo>
                <a:lnTo>
                  <a:pt x="9169" y="531088"/>
                </a:lnTo>
                <a:lnTo>
                  <a:pt x="1205674" y="92557"/>
                </a:lnTo>
                <a:lnTo>
                  <a:pt x="1273653" y="92557"/>
                </a:lnTo>
                <a:lnTo>
                  <a:pt x="1334376" y="31191"/>
                </a:lnTo>
                <a:lnTo>
                  <a:pt x="981189" y="0"/>
                </a:lnTo>
                <a:close/>
              </a:path>
              <a:path w="1334770" h="531495">
                <a:moveTo>
                  <a:pt x="1273653" y="92557"/>
                </a:moveTo>
                <a:lnTo>
                  <a:pt x="1205674" y="92557"/>
                </a:lnTo>
                <a:lnTo>
                  <a:pt x="978382" y="322287"/>
                </a:lnTo>
                <a:lnTo>
                  <a:pt x="1084986" y="283222"/>
                </a:lnTo>
                <a:lnTo>
                  <a:pt x="1273653" y="92557"/>
                </a:lnTo>
                <a:close/>
              </a:path>
            </a:pathLst>
          </a:custGeom>
          <a:solidFill>
            <a:srgbClr val="221F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138909" y="4132746"/>
            <a:ext cx="1179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255" marR="5080" indent="-25019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DAQ/BLE  XR48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5244">
              <a:lnSpc>
                <a:spcPct val="100000"/>
              </a:lnSpc>
              <a:spcBef>
                <a:spcPts val="100"/>
              </a:spcBef>
              <a:tabLst>
                <a:tab pos="1473835" algn="l"/>
                <a:tab pos="4582795" algn="l"/>
                <a:tab pos="8115300" algn="l"/>
              </a:tabLst>
            </a:pPr>
            <a:r>
              <a:rPr u="none" dirty="0"/>
              <a:t>G</a:t>
            </a:r>
            <a:r>
              <a:rPr dirty="0"/>
              <a:t>love	Construction:	Sensors	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96119" y="4276688"/>
            <a:ext cx="268224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SENSOR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SENSITIVITY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8325" y="4276688"/>
            <a:ext cx="31197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Georgia"/>
                <a:cs typeface="Georgia"/>
              </a:rPr>
              <a:t>SENSOR</a:t>
            </a:r>
            <a:r>
              <a:rPr sz="2000" spc="-100" dirty="0">
                <a:latin typeface="Georgia"/>
                <a:cs typeface="Georgia"/>
              </a:rPr>
              <a:t> </a:t>
            </a:r>
            <a:r>
              <a:rPr sz="2000" spc="-5" dirty="0">
                <a:latin typeface="Georgia"/>
                <a:cs typeface="Georgia"/>
              </a:rPr>
              <a:t>CONSTRUCTION</a:t>
            </a:r>
            <a:endParaRPr sz="2000">
              <a:latin typeface="Georgia"/>
              <a:cs typeface="Georgi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84607" y="3478731"/>
            <a:ext cx="2772410" cy="0"/>
          </a:xfrm>
          <a:custGeom>
            <a:avLst/>
            <a:gdLst/>
            <a:ahLst/>
            <a:cxnLst/>
            <a:rect l="l" t="t" r="r" b="b"/>
            <a:pathLst>
              <a:path w="2772409">
                <a:moveTo>
                  <a:pt x="0" y="0"/>
                </a:moveTo>
                <a:lnTo>
                  <a:pt x="2771787" y="0"/>
                </a:lnTo>
              </a:path>
            </a:pathLst>
          </a:custGeom>
          <a:ln w="59194">
            <a:solidFill>
              <a:srgbClr val="006FC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42334" y="2699090"/>
            <a:ext cx="56134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35" dirty="0">
                <a:solidFill>
                  <a:srgbClr val="6FAC46"/>
                </a:solidFill>
                <a:latin typeface="Malgun Gothic"/>
                <a:cs typeface="Malgun Gothic"/>
              </a:rPr>
              <a:t>G</a:t>
            </a:r>
            <a:r>
              <a:rPr sz="1600" spc="-10" dirty="0">
                <a:solidFill>
                  <a:srgbClr val="6FAC46"/>
                </a:solidFill>
                <a:latin typeface="Malgun Gothic"/>
                <a:cs typeface="Malgun Gothic"/>
              </a:rPr>
              <a:t>l</a:t>
            </a:r>
            <a:r>
              <a:rPr sz="1600" spc="45" dirty="0">
                <a:solidFill>
                  <a:srgbClr val="6FAC46"/>
                </a:solidFill>
                <a:latin typeface="Malgun Gothic"/>
                <a:cs typeface="Malgun Gothic"/>
              </a:rPr>
              <a:t>o</a:t>
            </a:r>
            <a:r>
              <a:rPr sz="1600" spc="-5" dirty="0">
                <a:solidFill>
                  <a:srgbClr val="6FAC46"/>
                </a:solidFill>
                <a:latin typeface="Malgun Gothic"/>
                <a:cs typeface="Malgun Gothic"/>
              </a:rPr>
              <a:t>v</a:t>
            </a:r>
            <a:r>
              <a:rPr sz="1600" spc="10" dirty="0">
                <a:solidFill>
                  <a:srgbClr val="6FAC46"/>
                </a:solidFill>
                <a:latin typeface="Malgun Gothic"/>
                <a:cs typeface="Malgun Gothic"/>
              </a:rPr>
              <a:t>e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375913" y="3271539"/>
            <a:ext cx="204470" cy="210185"/>
          </a:xfrm>
          <a:custGeom>
            <a:avLst/>
            <a:gdLst/>
            <a:ahLst/>
            <a:cxnLst/>
            <a:rect l="l" t="t" r="r" b="b"/>
            <a:pathLst>
              <a:path w="204470" h="210185">
                <a:moveTo>
                  <a:pt x="0" y="0"/>
                </a:moveTo>
                <a:lnTo>
                  <a:pt x="204025" y="209918"/>
                </a:lnTo>
              </a:path>
            </a:pathLst>
          </a:custGeom>
          <a:ln w="19735">
            <a:solidFill>
              <a:srgbClr val="5B9B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42334" y="2689205"/>
            <a:ext cx="3024505" cy="59372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588770" algn="l"/>
                <a:tab pos="3011170" algn="l"/>
              </a:tabLst>
            </a:pPr>
            <a:r>
              <a:rPr sz="1600" spc="5" dirty="0">
                <a:solidFill>
                  <a:srgbClr val="6FAC46"/>
                </a:solidFill>
                <a:latin typeface="Malgun Gothic"/>
                <a:cs typeface="Malgun Gothic"/>
              </a:rPr>
              <a:t>cloth</a:t>
            </a:r>
            <a:r>
              <a:rPr sz="2400" u="heavy" spc="7" baseline="-43402" dirty="0">
                <a:latin typeface="Malgun Gothic"/>
                <a:cs typeface="Malgun Gothic"/>
              </a:rPr>
              <a:t> 	</a:t>
            </a:r>
            <a:r>
              <a:rPr sz="5550" b="1" u="heavy" spc="22" baseline="-18768" dirty="0">
                <a:latin typeface="Malgun Gothic"/>
                <a:cs typeface="Malgun Gothic"/>
              </a:rPr>
              <a:t>+	</a:t>
            </a:r>
            <a:endParaRPr sz="5550" baseline="-18768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50216" y="1308074"/>
            <a:ext cx="1907070" cy="1558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159028" y="3498682"/>
            <a:ext cx="3261360" cy="47752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29845">
              <a:lnSpc>
                <a:spcPct val="102600"/>
              </a:lnSpc>
              <a:spcBef>
                <a:spcPts val="80"/>
              </a:spcBef>
            </a:pPr>
            <a:r>
              <a:rPr sz="1450" spc="25" dirty="0">
                <a:solidFill>
                  <a:srgbClr val="001F5F"/>
                </a:solidFill>
                <a:latin typeface="Arial"/>
                <a:cs typeface="Arial"/>
              </a:rPr>
              <a:t>Add</a:t>
            </a:r>
            <a:r>
              <a:rPr sz="1450" spc="-1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10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145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0" dirty="0">
                <a:solidFill>
                  <a:srgbClr val="001F5F"/>
                </a:solidFill>
                <a:latin typeface="Arial"/>
                <a:cs typeface="Arial"/>
              </a:rPr>
              <a:t>thin</a:t>
            </a:r>
            <a:r>
              <a:rPr sz="145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001F5F"/>
                </a:solidFill>
                <a:latin typeface="Arial"/>
                <a:cs typeface="Arial"/>
              </a:rPr>
              <a:t>layer</a:t>
            </a:r>
            <a:r>
              <a:rPr sz="1450" spc="-19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001F5F"/>
                </a:solidFill>
                <a:latin typeface="Arial"/>
                <a:cs typeface="Arial"/>
              </a:rPr>
              <a:t>of</a:t>
            </a:r>
            <a:r>
              <a:rPr sz="1450" spc="-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25" dirty="0">
                <a:solidFill>
                  <a:srgbClr val="001F5F"/>
                </a:solidFill>
                <a:latin typeface="Arial"/>
                <a:cs typeface="Arial"/>
              </a:rPr>
              <a:t>PDMS</a:t>
            </a:r>
            <a:r>
              <a:rPr sz="1450" spc="-14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25" dirty="0">
                <a:solidFill>
                  <a:srgbClr val="001F5F"/>
                </a:solidFill>
                <a:latin typeface="Arial"/>
                <a:cs typeface="Arial"/>
              </a:rPr>
              <a:t>on</a:t>
            </a:r>
            <a:r>
              <a:rPr sz="1450" spc="-5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10" dirty="0">
                <a:solidFill>
                  <a:srgbClr val="001F5F"/>
                </a:solidFill>
                <a:latin typeface="Arial"/>
                <a:cs typeface="Arial"/>
              </a:rPr>
              <a:t>fabric</a:t>
            </a:r>
            <a:r>
              <a:rPr sz="1450" spc="-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25" dirty="0">
                <a:solidFill>
                  <a:srgbClr val="001F5F"/>
                </a:solidFill>
                <a:latin typeface="Arial"/>
                <a:cs typeface="Arial"/>
              </a:rPr>
              <a:t>and  put</a:t>
            </a:r>
            <a:r>
              <a:rPr sz="1450" spc="-18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10" dirty="0">
                <a:solidFill>
                  <a:srgbClr val="001F5F"/>
                </a:solidFill>
                <a:latin typeface="Arial"/>
                <a:cs typeface="Arial"/>
              </a:rPr>
              <a:t>a</a:t>
            </a:r>
            <a:r>
              <a:rPr sz="1450" spc="-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30" dirty="0">
                <a:solidFill>
                  <a:srgbClr val="001F5F"/>
                </a:solidFill>
                <a:latin typeface="Arial"/>
                <a:cs typeface="Arial"/>
              </a:rPr>
              <a:t>sensor</a:t>
            </a:r>
            <a:r>
              <a:rPr sz="1450" spc="-19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25" dirty="0">
                <a:solidFill>
                  <a:srgbClr val="001F5F"/>
                </a:solidFill>
                <a:latin typeface="Arial"/>
                <a:cs typeface="Arial"/>
              </a:rPr>
              <a:t>on</a:t>
            </a:r>
            <a:r>
              <a:rPr sz="1450" spc="-13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-10" dirty="0">
                <a:solidFill>
                  <a:srgbClr val="001F5F"/>
                </a:solidFill>
                <a:latin typeface="Arial"/>
                <a:cs typeface="Arial"/>
              </a:rPr>
              <a:t>it.</a:t>
            </a:r>
            <a:r>
              <a:rPr sz="1450" spc="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25" dirty="0">
                <a:solidFill>
                  <a:srgbClr val="001F5F"/>
                </a:solidFill>
                <a:latin typeface="Arial"/>
                <a:cs typeface="Arial"/>
              </a:rPr>
              <a:t>Let</a:t>
            </a:r>
            <a:r>
              <a:rPr sz="1450" spc="-11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5" dirty="0">
                <a:solidFill>
                  <a:srgbClr val="001F5F"/>
                </a:solidFill>
                <a:latin typeface="Arial"/>
                <a:cs typeface="Arial"/>
              </a:rPr>
              <a:t>the</a:t>
            </a:r>
            <a:r>
              <a:rPr sz="1450" spc="-50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25" dirty="0">
                <a:solidFill>
                  <a:srgbClr val="001F5F"/>
                </a:solidFill>
                <a:latin typeface="Arial"/>
                <a:cs typeface="Arial"/>
              </a:rPr>
              <a:t>complex</a:t>
            </a:r>
            <a:r>
              <a:rPr sz="1450" spc="-125" dirty="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sz="1450" spc="15" dirty="0">
                <a:solidFill>
                  <a:srgbClr val="001F5F"/>
                </a:solidFill>
                <a:latin typeface="Arial"/>
                <a:cs typeface="Arial"/>
              </a:rPr>
              <a:t>cure</a:t>
            </a:r>
            <a:endParaRPr sz="14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3033" y="1062536"/>
            <a:ext cx="4031135" cy="30988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083550" y="4669853"/>
            <a:ext cx="1003299" cy="10032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408</Words>
  <Application>Microsoft Office PowerPoint</Application>
  <PresentationFormat>On-screen Show (16:10)</PresentationFormat>
  <Paragraphs>110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Students:  Quyen Hoang  Carl Demolder</vt:lpstr>
      <vt:lpstr>Problem: Spasticity </vt:lpstr>
      <vt:lpstr>Prevalence: Spasticity </vt:lpstr>
      <vt:lpstr>Clinical Assessment: </vt:lpstr>
      <vt:lpstr>Treatment Methods: </vt:lpstr>
      <vt:lpstr>Market/Product Need: </vt:lpstr>
      <vt:lpstr>Solution Schematic: </vt:lpstr>
      <vt:lpstr>Glove Construction:CAD </vt:lpstr>
      <vt:lpstr>Glove Construction: Sensors </vt:lpstr>
      <vt:lpstr>Prototype: Sensor Sensitivity </vt:lpstr>
      <vt:lpstr>Glove Construction:PCB </vt:lpstr>
      <vt:lpstr>Existing Prototype: </vt:lpstr>
      <vt:lpstr>Existing GUI: </vt:lpstr>
      <vt:lpstr>Prototype: Power Management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Students:  Quyen Hoang  Carl Demolder</dc:title>
  <cp:lastModifiedBy>Carl Demolder</cp:lastModifiedBy>
  <cp:revision>1</cp:revision>
  <dcterms:created xsi:type="dcterms:W3CDTF">2017-07-31T23:23:27Z</dcterms:created>
  <dcterms:modified xsi:type="dcterms:W3CDTF">2017-08-01T06:23:51Z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2017-07-31T00:00:00Z</vt:filetime>
  </property>
  <property fmtid="{D5CDD505-2E9C-101B-9397-08002B2CF9AE}" pid="3" name="Creator">
    <vt:lpwstr>Adobe Illustrator CC 2017 (Windows)</vt:lpwstr>
  </property>
  <property fmtid="{D5CDD505-2E9C-101B-9397-08002B2CF9AE}" pid="4" name="LastSaved">
    <vt:filetime>2017-08-01T00:00:00Z</vt:filetime>
  </property>
</Properties>
</file>